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80" y="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ED9D4-76D0-174D-9B3D-18C3BC592FAC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B80AB-E88B-8A4A-8E7D-E1CF92E58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19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(in multiple) from: http://</a:t>
            </a:r>
            <a:r>
              <a:rPr lang="en-US" dirty="0" err="1" smtClean="0"/>
              <a:t>www.biologynoteshelp.com</a:t>
            </a:r>
            <a:r>
              <a:rPr lang="en-US" dirty="0" smtClean="0"/>
              <a:t>/interphase-and-mitosis/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25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cancercare.healthcareathomeindia.com</a:t>
            </a:r>
            <a:r>
              <a:rPr lang="en-US" baseline="0" smtClean="0"/>
              <a:t>/angels-of-darkness-carcinogens-around-us/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33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www.pinterest.com</a:t>
            </a:r>
            <a:r>
              <a:rPr lang="en-US" dirty="0" smtClean="0"/>
              <a:t>/</a:t>
            </a:r>
            <a:r>
              <a:rPr lang="en-US" dirty="0" err="1" smtClean="0"/>
              <a:t>KathrynHolgate</a:t>
            </a:r>
            <a:r>
              <a:rPr lang="en-US" dirty="0" smtClean="0"/>
              <a:t>/monkeys/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35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Muscle cell lifespan </a:t>
            </a:r>
            <a:r>
              <a:rPr lang="en-US" baseline="0" dirty="0" smtClean="0"/>
              <a:t>from: http://</a:t>
            </a:r>
            <a:r>
              <a:rPr lang="en-US" baseline="0" dirty="0" err="1" smtClean="0"/>
              <a:t>www.wisegeek.org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what-is-the-average-cell-life-span.htm#mans-biceps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Table from: http://</a:t>
            </a:r>
            <a:r>
              <a:rPr lang="en-US" baseline="0" dirty="0" err="1" smtClean="0"/>
              <a:t>www.health</a:t>
            </a:r>
            <a:r>
              <a:rPr lang="en-US" baseline="0" dirty="0" smtClean="0"/>
              <a:t>-choices-for-</a:t>
            </a:r>
            <a:r>
              <a:rPr lang="en-US" baseline="0" dirty="0" err="1" smtClean="0"/>
              <a:t>life.com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human_cell.html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76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oncogenesandcancer.wordpress.com</a:t>
            </a:r>
            <a:r>
              <a:rPr lang="en-US" baseline="0" smtClean="0"/>
              <a:t>/cell-cycle-checkpoints-and-effect-of-oncogenes-2/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61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ib.bioninja.com.au</a:t>
            </a:r>
            <a:r>
              <a:rPr lang="en-US" baseline="0" dirty="0" smtClean="0"/>
              <a:t>/standard-level/topic-1-cell-biology/16-cell-division/cell-</a:t>
            </a:r>
            <a:r>
              <a:rPr lang="en-US" baseline="0" dirty="0" err="1" smtClean="0"/>
              <a:t>checkpoints.html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Video link: https://</a:t>
            </a:r>
            <a:r>
              <a:rPr lang="en-US" baseline="0" dirty="0" err="1" smtClean="0"/>
              <a:t>www.cellsalive.com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cell_cycle.htm</a:t>
            </a:r>
            <a:endParaRPr lang="en-US" baseline="0" dirty="0" smtClean="0"/>
          </a:p>
          <a:p>
            <a:r>
              <a:rPr lang="en-US" dirty="0" smtClean="0"/>
              <a:t>https://</a:t>
            </a:r>
            <a:r>
              <a:rPr lang="en-US" dirty="0" err="1" smtClean="0"/>
              <a:t>www.cellsalive.com</a:t>
            </a:r>
            <a:r>
              <a:rPr lang="en-US" dirty="0" smtClean="0"/>
              <a:t>/</a:t>
            </a:r>
            <a:r>
              <a:rPr lang="en-US" dirty="0" err="1" smtClean="0"/>
              <a:t>cell_cycle_js.htm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61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www.vce.bioninja.com.au</a:t>
            </a:r>
            <a:r>
              <a:rPr lang="en-US" dirty="0" smtClean="0"/>
              <a:t>/aos-3-heredity/cell-reproduction/cell-</a:t>
            </a:r>
            <a:r>
              <a:rPr lang="en-US" dirty="0" err="1" smtClean="0"/>
              <a:t>death.html</a:t>
            </a:r>
            <a:endParaRPr lang="en-US" dirty="0" smtClean="0"/>
          </a:p>
          <a:p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"Cells die either because they are harmful or because it takes less energy to kill them than to maintain them.” (from: https://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www.scientificamerican.com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/article/why-does-programmed-cell/)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8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mucholderthen.tumblr.com</a:t>
            </a:r>
            <a:r>
              <a:rPr lang="en-US" dirty="0" smtClean="0"/>
              <a:t>/post/55986885302/cell-bio-humor-apoptosis-upper-image-</a:t>
            </a:r>
            <a:r>
              <a:rPr lang="en-US" dirty="0" err="1" smtClean="0"/>
              <a:t>harakiri</a:t>
            </a:r>
            <a:r>
              <a:rPr lang="en-US" dirty="0" smtClean="0"/>
              <a:t>-by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3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www.cancerhelpline.in</a:t>
            </a:r>
            <a:r>
              <a:rPr lang="en-US" dirty="0" smtClean="0"/>
              <a:t>/how-cancer-grows</a:t>
            </a:r>
          </a:p>
          <a:p>
            <a:endParaRPr lang="en-US" dirty="0" smtClean="0"/>
          </a:p>
          <a:p>
            <a:r>
              <a:rPr lang="en-US" dirty="0" smtClean="0"/>
              <a:t>Normal cells will stop dividing if they are not attached to other</a:t>
            </a:r>
            <a:r>
              <a:rPr lang="en-US" baseline="0" dirty="0" smtClean="0"/>
              <a:t> cells or surfaces.  Cancer cells will continue to divide.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73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blogs.scientificamerican.com</a:t>
            </a:r>
            <a:r>
              <a:rPr lang="en-US" dirty="0" smtClean="0"/>
              <a:t>/guest-blog/files/2013/10/</a:t>
            </a:r>
            <a:r>
              <a:rPr lang="en-US" dirty="0" err="1" smtClean="0"/>
              <a:t>metastasis.jpg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13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5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3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9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0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6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00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8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074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67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3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5AD72-82A0-BA4E-BA72-63FEBB79085B}" type="datetimeFigureOut">
              <a:rPr lang="en-US" smtClean="0"/>
              <a:t>17-11-24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40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ist_of_organisms_by_chromosome_count" TargetMode="External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lsalive.com/cell_cycle_js.htm" TargetMode="External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Cell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25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Cancerous cells usually contain multiple mutations.</a:t>
            </a:r>
          </a:p>
          <a:p>
            <a:r>
              <a:rPr lang="en-US" dirty="0" smtClean="0"/>
              <a:t>Mutagens that cause cancer (carcinogens) include: asbestos, tobacco smoke, HPV</a:t>
            </a:r>
            <a:endParaRPr lang="en-US" dirty="0"/>
          </a:p>
        </p:txBody>
      </p:sp>
      <p:pic>
        <p:nvPicPr>
          <p:cNvPr id="5" name="Content Placeholder 4" descr="carcinogens-around-us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042" b="-200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6806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So we have 46, how about...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Chimpanzees?</a:t>
            </a:r>
          </a:p>
          <a:p>
            <a:r>
              <a:rPr lang="en-US" dirty="0" smtClean="0"/>
              <a:t>48</a:t>
            </a:r>
          </a:p>
          <a:p>
            <a:pPr marL="0" indent="0">
              <a:buNone/>
            </a:pPr>
            <a:r>
              <a:rPr lang="en-US" dirty="0" smtClean="0"/>
              <a:t>Dogs &amp; chickens?</a:t>
            </a:r>
          </a:p>
          <a:p>
            <a:r>
              <a:rPr lang="en-US" dirty="0" smtClean="0"/>
              <a:t>78</a:t>
            </a:r>
          </a:p>
          <a:p>
            <a:pPr marL="0" indent="0">
              <a:buNone/>
            </a:pPr>
            <a:r>
              <a:rPr lang="en-US" dirty="0" smtClean="0"/>
              <a:t>Kangaroos?</a:t>
            </a:r>
          </a:p>
          <a:p>
            <a:r>
              <a:rPr lang="en-US" dirty="0" smtClean="0"/>
              <a:t>16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Here </a:t>
            </a:r>
            <a:r>
              <a:rPr lang="en-US" dirty="0" smtClean="0"/>
              <a:t>is an extensive list on Wikipedia. </a:t>
            </a:r>
            <a:endParaRPr lang="en-US" dirty="0"/>
          </a:p>
        </p:txBody>
      </p:sp>
      <p:pic>
        <p:nvPicPr>
          <p:cNvPr id="6" name="Content Placeholder 5" descr="6c43b00be5ed5705bbbb39976e515783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6" r="202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933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…now b</a:t>
            </a:r>
            <a:r>
              <a:rPr lang="en-US" dirty="0" err="1" smtClean="0"/>
              <a:t>ack</a:t>
            </a:r>
            <a:r>
              <a:rPr lang="en-US" dirty="0" smtClean="0"/>
              <a:t> to the 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Different cells have different lifespans. </a:t>
            </a:r>
          </a:p>
          <a:p>
            <a:r>
              <a:rPr lang="en-US" dirty="0"/>
              <a:t>M</a:t>
            </a:r>
            <a:r>
              <a:rPr lang="en-US" dirty="0" smtClean="0"/>
              <a:t>uscle cells live about 15 years, brain cells 30-50 years, red blood cells 120 days, etc., so cell division is controlled.</a:t>
            </a:r>
            <a:endParaRPr lang="en-US" dirty="0"/>
          </a:p>
        </p:txBody>
      </p:sp>
      <p:pic>
        <p:nvPicPr>
          <p:cNvPr id="5" name="Content Placeholder 4" descr="xcell_lifespan.jpg.pagespeed.ic.Do4rWQyTB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22" b="-37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9305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Mitosis is only a small part of the cell cycle.</a:t>
            </a:r>
          </a:p>
          <a:p>
            <a:r>
              <a:rPr lang="en-US" dirty="0" smtClean="0"/>
              <a:t>The cell spends most of its time in </a:t>
            </a:r>
            <a:r>
              <a:rPr lang="en-US" b="1" dirty="0" smtClean="0"/>
              <a:t>interphase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cell-cycl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2" r="81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2665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 Checkpoints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Checkpoints ensure that cell development is progressing normally.  Have a look at this </a:t>
            </a:r>
            <a:r>
              <a:rPr lang="en-US" dirty="0" smtClean="0">
                <a:hlinkClick r:id="rId3"/>
              </a:rPr>
              <a:t>animation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Some cell types leave the cycle to specialize,  entering a non-dividing stage (i.e. muscle cells, nerve cells).</a:t>
            </a:r>
            <a:endParaRPr lang="en-US" dirty="0"/>
          </a:p>
        </p:txBody>
      </p:sp>
      <p:pic>
        <p:nvPicPr>
          <p:cNvPr id="6" name="Content Placeholder 5" descr="cell-checkpoints_med.jpe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118" b="-461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7916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Death &amp; Suicide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Cells “die” usually because they are damaged.</a:t>
            </a:r>
          </a:p>
          <a:p>
            <a:r>
              <a:rPr lang="en-US" dirty="0" smtClean="0"/>
              <a:t>They die in an organized way (</a:t>
            </a:r>
            <a:r>
              <a:rPr lang="en-US" b="1" dirty="0" smtClean="0"/>
              <a:t>apoptosis</a:t>
            </a:r>
            <a:r>
              <a:rPr lang="en-US" dirty="0" smtClean="0"/>
              <a:t>) if they are not needed, in the way (too many of them), or harmful.</a:t>
            </a:r>
          </a:p>
        </p:txBody>
      </p:sp>
      <p:pic>
        <p:nvPicPr>
          <p:cNvPr id="5" name="Content Placeholder 4" descr="cell_death_med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438" b="-214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4868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Suicide</a:t>
            </a:r>
            <a:endParaRPr lang="en-US" dirty="0"/>
          </a:p>
        </p:txBody>
      </p:sp>
      <p:pic>
        <p:nvPicPr>
          <p:cNvPr id="6" name="Content Placeholder 5" descr="tumblr_mq7qtheZ061rhb9f5o4_r1_1280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6" r="-2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4692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Cancer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normal cells become cancerous, they ignore checkpoints and continue to divide indefinitely, forming </a:t>
            </a:r>
            <a:r>
              <a:rPr lang="en-US" b="1" dirty="0" err="1" smtClean="0"/>
              <a:t>tumours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Cancerous</a:t>
            </a:r>
            <a:r>
              <a:rPr lang="en-US" dirty="0" smtClean="0"/>
              <a:t> cells divide uncontrollably and can spread to other parts of the body.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xtumour,P20formation.jpg.pagespeed.ic.UkBL3i-Vk4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382" b="-733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4888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Unlike cancerous cells, most normal cells stop dividing if they are not attached to a surface.</a:t>
            </a:r>
          </a:p>
          <a:p>
            <a:r>
              <a:rPr lang="en-US" dirty="0" smtClean="0"/>
              <a:t>Most normal cells also only divide 20 to 30 times before cell suicide, unlike cancerous cells.</a:t>
            </a:r>
          </a:p>
        </p:txBody>
      </p:sp>
      <p:pic>
        <p:nvPicPr>
          <p:cNvPr id="5" name="Content Placeholder 4" descr="metastasi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781" b="-37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6582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608</Words>
  <Application>Microsoft Macintosh PowerPoint</Application>
  <PresentationFormat>On-screen Show (4:3)</PresentationFormat>
  <Paragraphs>61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Cell Cycle</vt:lpstr>
      <vt:lpstr>So we have 46, how about...</vt:lpstr>
      <vt:lpstr>…now back to the cell cycle</vt:lpstr>
      <vt:lpstr>Cell Cycle</vt:lpstr>
      <vt:lpstr>Cell Cycle Checkpoints</vt:lpstr>
      <vt:lpstr>Cell Death &amp; Suicide</vt:lpstr>
      <vt:lpstr>Cell Suicide</vt:lpstr>
      <vt:lpstr>Cancer</vt:lpstr>
      <vt:lpstr>Cancer</vt:lpstr>
      <vt:lpstr>Mutagens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Cycle</dc:title>
  <dc:creator>rubina khan</dc:creator>
  <cp:lastModifiedBy>rubina khan</cp:lastModifiedBy>
  <cp:revision>41</cp:revision>
  <dcterms:created xsi:type="dcterms:W3CDTF">2016-11-21T17:22:39Z</dcterms:created>
  <dcterms:modified xsi:type="dcterms:W3CDTF">2017-11-24T13:47:44Z</dcterms:modified>
</cp:coreProperties>
</file>